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9"/>
  </p:notesMasterIdLst>
  <p:sldIdLst>
    <p:sldId id="279" r:id="rId2"/>
    <p:sldId id="256" r:id="rId3"/>
    <p:sldId id="280" r:id="rId4"/>
    <p:sldId id="258" r:id="rId5"/>
    <p:sldId id="281" r:id="rId6"/>
    <p:sldId id="257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82" r:id="rId17"/>
    <p:sldId id="283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4630400" cy="8229600"/>
  <p:notesSz cx="8229600" cy="14630400"/>
  <p:embeddedFontLst>
    <p:embeddedFont>
      <p:font typeface="Sora Light" panose="020B0604020202020204" charset="0"/>
      <p:regular r:id="rId30"/>
    </p:embeddedFont>
    <p:embeddedFont>
      <p:font typeface="Sora Semi Bold" panose="020B0604020202020204" charset="0"/>
      <p:regular r:id="rId3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BC8FD0-124F-4C30-B9E5-4128C0EA83A7}" v="1" dt="2025-06-23T09:49:27.8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9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7320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327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976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0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27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3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442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47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11" Type="http://schemas.openxmlformats.org/officeDocument/2006/relationships/image" Target="../media/image6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25.png"/><Relationship Id="rId4" Type="http://schemas.openxmlformats.org/officeDocument/2006/relationships/image" Target="../media/image31.png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25.png"/><Relationship Id="rId4" Type="http://schemas.openxmlformats.org/officeDocument/2006/relationships/image" Target="../media/image49.png"/><Relationship Id="rId9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32C00D8-D0A0-273C-3DF5-2D916DD36C09}"/>
              </a:ext>
            </a:extLst>
          </p:cNvPr>
          <p:cNvSpPr txBox="1"/>
          <p:nvPr/>
        </p:nvSpPr>
        <p:spPr>
          <a:xfrm>
            <a:off x="46759" y="2452254"/>
            <a:ext cx="145368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/>
              <a:t>RAPPORT DE STAGE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0B76219-989C-C0D7-345B-3E1B10FD9E57}"/>
              </a:ext>
            </a:extLst>
          </p:cNvPr>
          <p:cNvSpPr txBox="1"/>
          <p:nvPr/>
        </p:nvSpPr>
        <p:spPr>
          <a:xfrm>
            <a:off x="0" y="47214"/>
            <a:ext cx="14536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2024-2025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D2BE4D7-EA0B-252E-6ED6-6D278C0CD174}"/>
              </a:ext>
            </a:extLst>
          </p:cNvPr>
          <p:cNvSpPr txBox="1"/>
          <p:nvPr/>
        </p:nvSpPr>
        <p:spPr>
          <a:xfrm>
            <a:off x="6338455" y="3560250"/>
            <a:ext cx="4634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Tom CLEMENT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5B43BD-E97B-DB6E-E9C0-E0C5A672E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8353" y="5458236"/>
            <a:ext cx="2724150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7F7F217-213C-67C4-D772-A8A608F72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97" y="5458236"/>
            <a:ext cx="2724150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rganigramme : Procédé 4">
            <a:extLst>
              <a:ext uri="{FF2B5EF4-FFF2-40B4-BE49-F238E27FC236}">
                <a16:creationId xmlns:a16="http://schemas.microsoft.com/office/drawing/2014/main" id="{6AB69DA0-7C18-E418-2234-F9352C2B0D0D}"/>
              </a:ext>
            </a:extLst>
          </p:cNvPr>
          <p:cNvSpPr/>
          <p:nvPr/>
        </p:nvSpPr>
        <p:spPr>
          <a:xfrm>
            <a:off x="13975772" y="7811184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47108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2266236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Sommaire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44709" y="3303865"/>
            <a:ext cx="76273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Font typeface="+mj-lt"/>
              <a:buAutoNum type="arabicPeriod"/>
            </a:pPr>
            <a:r>
              <a:rPr lang="en-US" sz="1700" b="1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Entreprise</a:t>
            </a:r>
            <a:endParaRPr lang="en-US" sz="1700" b="1" dirty="0"/>
          </a:p>
        </p:txBody>
      </p:sp>
      <p:sp>
        <p:nvSpPr>
          <p:cNvPr id="5" name="Text 2"/>
          <p:cNvSpPr/>
          <p:nvPr/>
        </p:nvSpPr>
        <p:spPr>
          <a:xfrm>
            <a:off x="6244709" y="3726299"/>
            <a:ext cx="76273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Font typeface="+mj-lt"/>
              <a:buAutoNum type="arabicPeriod" startAt="2"/>
            </a:pPr>
            <a:r>
              <a:rPr lang="en-US" sz="1700" b="1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Missions </a:t>
            </a:r>
            <a:r>
              <a:rPr lang="en-US" sz="1700" b="1" dirty="0" err="1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confiées</a:t>
            </a:r>
            <a:endParaRPr lang="en-US" sz="1700" b="1" dirty="0"/>
          </a:p>
        </p:txBody>
      </p:sp>
      <p:sp>
        <p:nvSpPr>
          <p:cNvPr id="6" name="Text 3"/>
          <p:cNvSpPr/>
          <p:nvPr/>
        </p:nvSpPr>
        <p:spPr>
          <a:xfrm>
            <a:off x="6244709" y="4148733"/>
            <a:ext cx="76273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Font typeface="+mj-lt"/>
              <a:buAutoNum type="arabicPeriod" startAt="3"/>
            </a:pPr>
            <a:r>
              <a:rPr lang="en-US" sz="1700" b="1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Analyse critique et apprentissages</a:t>
            </a:r>
            <a:endParaRPr lang="en-US" sz="1700" b="1" dirty="0"/>
          </a:p>
        </p:txBody>
      </p:sp>
      <p:sp>
        <p:nvSpPr>
          <p:cNvPr id="7" name="Text 4"/>
          <p:cNvSpPr/>
          <p:nvPr/>
        </p:nvSpPr>
        <p:spPr>
          <a:xfrm>
            <a:off x="6244709" y="4571167"/>
            <a:ext cx="76273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700"/>
              </a:lnSpc>
              <a:buSzPct val="100000"/>
            </a:pP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244709" y="4551955"/>
            <a:ext cx="76273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700"/>
              </a:lnSpc>
              <a:buSzPct val="100000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4.   </a:t>
            </a:r>
            <a:r>
              <a:rPr lang="en-US" sz="1700" b="1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Conclusion</a:t>
            </a:r>
            <a:endParaRPr lang="en-US" sz="1700" b="1" dirty="0"/>
          </a:p>
        </p:txBody>
      </p:sp>
      <p:sp>
        <p:nvSpPr>
          <p:cNvPr id="9" name="Shape 6"/>
          <p:cNvSpPr/>
          <p:nvPr/>
        </p:nvSpPr>
        <p:spPr>
          <a:xfrm>
            <a:off x="6244709" y="5600224"/>
            <a:ext cx="346591" cy="346591"/>
          </a:xfrm>
          <a:prstGeom prst="roundRect">
            <a:avLst>
              <a:gd name="adj" fmla="val 26380043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22477BD-8408-95CE-2A5A-2885FF87D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7183" y="7811184"/>
            <a:ext cx="2823217" cy="346710"/>
          </a:xfrm>
          <a:prstGeom prst="rect">
            <a:avLst/>
          </a:prstGeom>
        </p:spPr>
      </p:pic>
      <p:sp>
        <p:nvSpPr>
          <p:cNvPr id="27" name="Organigramme : Procédé 26">
            <a:extLst>
              <a:ext uri="{FF2B5EF4-FFF2-40B4-BE49-F238E27FC236}">
                <a16:creationId xmlns:a16="http://schemas.microsoft.com/office/drawing/2014/main" id="{B699ED2B-5108-EE7C-F16C-D2E37B3B37DF}"/>
              </a:ext>
            </a:extLst>
          </p:cNvPr>
          <p:cNvSpPr/>
          <p:nvPr/>
        </p:nvSpPr>
        <p:spPr>
          <a:xfrm>
            <a:off x="13975772" y="7811184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44709" y="2234684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I-TECH INFORMATIQUE &amp; TECHNOLOGIES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44709" y="3985022"/>
            <a:ext cx="7627382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Une entreprise française spécialisée dans les services informatiques depuis 2004. Nous </a:t>
            </a:r>
            <a:r>
              <a:rPr lang="en-US" sz="1700" dirty="0" err="1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offrons</a:t>
            </a: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 maintenance, conseil et programmation informatique pour répondre aux besoins technologiques de notre région.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6244709" y="5631775"/>
            <a:ext cx="346591" cy="346591"/>
          </a:xfrm>
          <a:prstGeom prst="roundRect">
            <a:avLst>
              <a:gd name="adj" fmla="val 26380043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 3"/>
          <p:cNvSpPr/>
          <p:nvPr/>
        </p:nvSpPr>
        <p:spPr>
          <a:xfrm>
            <a:off x="6699528" y="5615583"/>
            <a:ext cx="2353389" cy="379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endParaRPr lang="en-US" sz="21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DBEF492-BA02-8FB1-1E5D-D073D5C9D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E350024-151F-27C4-76F7-25D5592B2827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ENTREPRISE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638F6272-9C4F-E5CC-EFE6-F43A2D2639F7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AACC80-F6C6-019B-A2EA-2BF909084A4B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Missions confiées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F3F4F14B-332E-F01C-5351-6A81825E4857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3AEDE1-B2B3-5F8A-4854-24B607C7AEAA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6D50CABF-B4B3-1B38-F3C2-40AD084A2397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B00BB4-C047-9FEB-0321-84990D8C1F8E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16" name="Organigramme : Procédé 15">
            <a:extLst>
              <a:ext uri="{FF2B5EF4-FFF2-40B4-BE49-F238E27FC236}">
                <a16:creationId xmlns:a16="http://schemas.microsoft.com/office/drawing/2014/main" id="{382070B9-E11C-1920-4BA5-B109D4E5E5D9}"/>
              </a:ext>
            </a:extLst>
          </p:cNvPr>
          <p:cNvSpPr/>
          <p:nvPr/>
        </p:nvSpPr>
        <p:spPr>
          <a:xfrm>
            <a:off x="13975772" y="7738447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pic>
        <p:nvPicPr>
          <p:cNvPr id="2052" name="Picture 4" descr="I-TECH INFORMATIQUE &amp; TECHNOLOGIES - francenum.gouv.fr">
            <a:extLst>
              <a:ext uri="{FF2B5EF4-FFF2-40B4-BE49-F238E27FC236}">
                <a16:creationId xmlns:a16="http://schemas.microsoft.com/office/drawing/2014/main" id="{F9B1AC7A-87BC-B65F-DC0F-398D7FBBE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07" y="2508539"/>
            <a:ext cx="4537796" cy="251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74447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78486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Histoire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1002030" y="1822490"/>
            <a:ext cx="30480" cy="5622250"/>
          </a:xfrm>
          <a:prstGeom prst="roundRect">
            <a:avLst>
              <a:gd name="adj" fmla="val 298550"/>
            </a:avLst>
          </a:prstGeom>
          <a:solidFill>
            <a:srgbClr val="DFB8B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2"/>
          <p:cNvSpPr/>
          <p:nvPr/>
        </p:nvSpPr>
        <p:spPr>
          <a:xfrm>
            <a:off x="1215271" y="2050971"/>
            <a:ext cx="649962" cy="30480"/>
          </a:xfrm>
          <a:prstGeom prst="roundRect">
            <a:avLst>
              <a:gd name="adj" fmla="val 298550"/>
            </a:avLst>
          </a:prstGeom>
          <a:solidFill>
            <a:srgbClr val="DFB8B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3"/>
          <p:cNvSpPr/>
          <p:nvPr/>
        </p:nvSpPr>
        <p:spPr>
          <a:xfrm>
            <a:off x="758309" y="1822490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 4"/>
          <p:cNvSpPr/>
          <p:nvPr/>
        </p:nvSpPr>
        <p:spPr>
          <a:xfrm>
            <a:off x="830997" y="1852434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2085261" y="1896904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2004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2085261" y="2383036"/>
            <a:ext cx="63004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Fondation de l'entreprise à Saint-Laurent-Blangy.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1215271" y="3391495"/>
            <a:ext cx="649962" cy="30480"/>
          </a:xfrm>
          <a:prstGeom prst="roundRect">
            <a:avLst>
              <a:gd name="adj" fmla="val 298550"/>
            </a:avLst>
          </a:prstGeom>
          <a:solidFill>
            <a:srgbClr val="DFB8B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Shape 8"/>
          <p:cNvSpPr/>
          <p:nvPr/>
        </p:nvSpPr>
        <p:spPr>
          <a:xfrm>
            <a:off x="758309" y="3163014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Text 9"/>
          <p:cNvSpPr/>
          <p:nvPr/>
        </p:nvSpPr>
        <p:spPr>
          <a:xfrm>
            <a:off x="830997" y="3192959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2085261" y="3237428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2014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2085261" y="3723561"/>
            <a:ext cx="6300430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Transfert du siège à Sainte-Catherine et augmentation du capital à 100 000€.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1215271" y="5078730"/>
            <a:ext cx="649962" cy="30480"/>
          </a:xfrm>
          <a:prstGeom prst="roundRect">
            <a:avLst>
              <a:gd name="adj" fmla="val 298550"/>
            </a:avLst>
          </a:prstGeom>
          <a:solidFill>
            <a:srgbClr val="DFB8B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Shape 13"/>
          <p:cNvSpPr/>
          <p:nvPr/>
        </p:nvSpPr>
        <p:spPr>
          <a:xfrm>
            <a:off x="758309" y="4850249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7" name="Text 14"/>
          <p:cNvSpPr/>
          <p:nvPr/>
        </p:nvSpPr>
        <p:spPr>
          <a:xfrm>
            <a:off x="830997" y="4880193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2085261" y="492466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2015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2085261" y="5410795"/>
            <a:ext cx="63004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Nomination de Sébastien Loeuillet comme gérant.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1215271" y="6419255"/>
            <a:ext cx="649962" cy="30480"/>
          </a:xfrm>
          <a:prstGeom prst="roundRect">
            <a:avLst>
              <a:gd name="adj" fmla="val 298550"/>
            </a:avLst>
          </a:prstGeom>
          <a:solidFill>
            <a:srgbClr val="DFB8B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8"/>
          <p:cNvSpPr/>
          <p:nvPr/>
        </p:nvSpPr>
        <p:spPr>
          <a:xfrm>
            <a:off x="758309" y="6190774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2" name="Text 19"/>
          <p:cNvSpPr/>
          <p:nvPr/>
        </p:nvSpPr>
        <p:spPr>
          <a:xfrm>
            <a:off x="830997" y="6220718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4</a:t>
            </a:r>
            <a:endParaRPr lang="en-US" sz="2650" dirty="0"/>
          </a:p>
        </p:txBody>
      </p:sp>
      <p:sp>
        <p:nvSpPr>
          <p:cNvPr id="23" name="Text 20"/>
          <p:cNvSpPr/>
          <p:nvPr/>
        </p:nvSpPr>
        <p:spPr>
          <a:xfrm>
            <a:off x="2085261" y="6265188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2022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2085261" y="6751320"/>
            <a:ext cx="6300430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Chiffre d'affaires d'environ 2 millions d'euros avec 10-19 salariés.</a:t>
            </a:r>
            <a:endParaRPr lang="en-US" sz="17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0178F42-F2CA-47CC-2FF9-9CAF22FAB704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ENTREPRISE</a:t>
            </a:r>
          </a:p>
        </p:txBody>
      </p:sp>
      <p:sp>
        <p:nvSpPr>
          <p:cNvPr id="26" name="Flèche : droite 25">
            <a:extLst>
              <a:ext uri="{FF2B5EF4-FFF2-40B4-BE49-F238E27FC236}">
                <a16:creationId xmlns:a16="http://schemas.microsoft.com/office/drawing/2014/main" id="{BEEB1D87-58C8-B8DB-0FDF-B3DE22874469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1090361-DEAC-B900-D508-BD183C59DD33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Missions confiées</a:t>
            </a:r>
          </a:p>
        </p:txBody>
      </p:sp>
      <p:sp>
        <p:nvSpPr>
          <p:cNvPr id="28" name="Flèche : droite 27">
            <a:extLst>
              <a:ext uri="{FF2B5EF4-FFF2-40B4-BE49-F238E27FC236}">
                <a16:creationId xmlns:a16="http://schemas.microsoft.com/office/drawing/2014/main" id="{2CA4E9D7-3636-D33A-9538-E93A3855690C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294DCA5-3EAA-6F9F-2771-50664B4C9356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30" name="Flèche : droite 29">
            <a:extLst>
              <a:ext uri="{FF2B5EF4-FFF2-40B4-BE49-F238E27FC236}">
                <a16:creationId xmlns:a16="http://schemas.microsoft.com/office/drawing/2014/main" id="{D2335581-35A9-51CD-86C3-D90C8D32C9CD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99E477-F364-AE7A-965F-FB1EA17A5B63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F9FC474-293C-E6AB-A65D-C704AF922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33" name="Organigramme : Procédé 32">
            <a:extLst>
              <a:ext uri="{FF2B5EF4-FFF2-40B4-BE49-F238E27FC236}">
                <a16:creationId xmlns:a16="http://schemas.microsoft.com/office/drawing/2014/main" id="{2D168EFD-56FC-8115-36A6-FFF500163D55}"/>
              </a:ext>
            </a:extLst>
          </p:cNvPr>
          <p:cNvSpPr/>
          <p:nvPr/>
        </p:nvSpPr>
        <p:spPr>
          <a:xfrm>
            <a:off x="13975772" y="7728056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246942"/>
            <a:ext cx="6079808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Organisation Interne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44635" y="269593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Direction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3182064"/>
            <a:ext cx="3937040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M. LOEUILLET, gérant et commercial. Anne gère l'administration et le recrutement.</a:t>
            </a:r>
            <a:endParaRPr lang="en-US" sz="1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7121" y="3349288"/>
            <a:ext cx="324088" cy="40517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4932" y="2869287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Commercial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4932" y="3355419"/>
            <a:ext cx="3937159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Équipe de 4 personnes dont 3 professionnels et 1 alternant.</a:t>
            </a:r>
            <a:endParaRPr lang="en-US" sz="17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8834" y="3349288"/>
            <a:ext cx="324088" cy="40517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4932" y="515326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Atelier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4932" y="5639395"/>
            <a:ext cx="3937159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Benjamin (chef d'atelier), Quentin (interventions) et Corentin (alternant).</a:t>
            </a:r>
            <a:endParaRPr lang="en-US" sz="17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8834" y="5621000"/>
            <a:ext cx="324088" cy="40517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44635" y="5326618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Support Pro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8309" y="5812750"/>
            <a:ext cx="3937040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Alexandre (responsable), Pierre et Teddy pour les services réseaux.</a:t>
            </a:r>
            <a:endParaRPr lang="en-US" sz="170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7121" y="5621000"/>
            <a:ext cx="324088" cy="40517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029E886-949D-054D-B3DD-ACDDB6C837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408B5DE-63E9-06DE-2D22-474E1DF618CF}"/>
              </a:ext>
            </a:extLst>
          </p:cNvPr>
          <p:cNvSpPr/>
          <p:nvPr/>
        </p:nvSpPr>
        <p:spPr>
          <a:xfrm>
            <a:off x="228601" y="7727817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ENTREPRISE</a:t>
            </a:r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FEA701CF-BCA4-40A8-DBE4-719C0226A209}"/>
              </a:ext>
            </a:extLst>
          </p:cNvPr>
          <p:cNvSpPr/>
          <p:nvPr/>
        </p:nvSpPr>
        <p:spPr>
          <a:xfrm>
            <a:off x="1922318" y="7821575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798200-631D-A079-79B6-E91B834477AA}"/>
              </a:ext>
            </a:extLst>
          </p:cNvPr>
          <p:cNvSpPr/>
          <p:nvPr/>
        </p:nvSpPr>
        <p:spPr>
          <a:xfrm>
            <a:off x="2389909" y="7727817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Missions confiées</a:t>
            </a:r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418F05A7-C7FC-103D-F1FD-83C7A05612EF}"/>
              </a:ext>
            </a:extLst>
          </p:cNvPr>
          <p:cNvSpPr/>
          <p:nvPr/>
        </p:nvSpPr>
        <p:spPr>
          <a:xfrm>
            <a:off x="4374573" y="7821575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DD47D90-349C-07C4-0DEB-399DD70CC626}"/>
              </a:ext>
            </a:extLst>
          </p:cNvPr>
          <p:cNvSpPr/>
          <p:nvPr/>
        </p:nvSpPr>
        <p:spPr>
          <a:xfrm>
            <a:off x="4831773" y="7727817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25" name="Flèche : droite 24">
            <a:extLst>
              <a:ext uri="{FF2B5EF4-FFF2-40B4-BE49-F238E27FC236}">
                <a16:creationId xmlns:a16="http://schemas.microsoft.com/office/drawing/2014/main" id="{554BBCFE-AAB1-A607-009E-685839B4D98C}"/>
              </a:ext>
            </a:extLst>
          </p:cNvPr>
          <p:cNvSpPr/>
          <p:nvPr/>
        </p:nvSpPr>
        <p:spPr>
          <a:xfrm>
            <a:off x="8333509" y="7825723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B094679-54E3-E605-8303-C033E8D2538D}"/>
              </a:ext>
            </a:extLst>
          </p:cNvPr>
          <p:cNvSpPr/>
          <p:nvPr/>
        </p:nvSpPr>
        <p:spPr>
          <a:xfrm>
            <a:off x="8832268" y="772234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27" name="Organigramme : Procédé 26">
            <a:extLst>
              <a:ext uri="{FF2B5EF4-FFF2-40B4-BE49-F238E27FC236}">
                <a16:creationId xmlns:a16="http://schemas.microsoft.com/office/drawing/2014/main" id="{851CBA89-8728-5BFF-0F26-2BBC57809E31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64368" y="718304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Organigramme 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1950839"/>
            <a:ext cx="2540794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360" y="1999655"/>
            <a:ext cx="6974681" cy="5267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346299" y="1950839"/>
            <a:ext cx="2540794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D2DC0B-9079-1468-2F8F-66F2F8421B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6029A9B-A80A-663F-A13A-96DF0AA68939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ENTREPRISE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1CC63A9B-B5D2-E204-C947-0D78E6C66A8F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25C3FB-D119-15F5-8DEC-3F568C915DBE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Missions confiées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F17C5C51-64D9-6DAF-85A8-C0273FEAE4B9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6D5594-B781-AAB1-8640-F9FF56F038F9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DD6A3E4C-ED73-19FB-0057-A41FA90833FE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07DB4B-399A-1E0F-E2BE-E78DF674D86D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14" name="Organigramme : Procédé 13">
            <a:extLst>
              <a:ext uri="{FF2B5EF4-FFF2-40B4-BE49-F238E27FC236}">
                <a16:creationId xmlns:a16="http://schemas.microsoft.com/office/drawing/2014/main" id="{66DB8BC5-C9A9-D0BA-73A8-0A671E373901}"/>
              </a:ext>
            </a:extLst>
          </p:cNvPr>
          <p:cNvSpPr/>
          <p:nvPr/>
        </p:nvSpPr>
        <p:spPr>
          <a:xfrm>
            <a:off x="13975772" y="7748838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759575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1092160"/>
            <a:ext cx="7021592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Activités Commerciales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09" y="2129790"/>
            <a:ext cx="541615" cy="54161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70673" y="2258378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Accueil Client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570673" y="2744510"/>
            <a:ext cx="6815018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Recueil des problématiques et préparation de devis. Explications claires du processus d'intervention.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309" y="3979545"/>
            <a:ext cx="541615" cy="54161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570673" y="410813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Étude de Marché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570673" y="4594265"/>
            <a:ext cx="6815018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Recherche des meilleurs grossistes et mise en avant de l'entreprise.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309" y="5829300"/>
            <a:ext cx="541615" cy="54161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570673" y="5957887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Démonstrations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570673" y="6444020"/>
            <a:ext cx="6815018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Formation sur les TBI pour les écoles et présentation des solutions aux entreprises.</a:t>
            </a:r>
            <a:endParaRPr lang="en-US" sz="17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1BF393-B454-C899-763C-C85D88F46B0A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ENTREPRISE</a:t>
            </a: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DB354D7D-EE6C-A189-5C3E-3D453F187E4E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E2FF28-1FF3-DD04-DEF5-022BF094FE0C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Missions confiées</a:t>
            </a:r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9CE66D7D-43B2-ACDB-D216-43955FAA6D33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5B4C83-A100-D7A7-923F-EDDD1C720323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C2E12565-5F54-1AAD-96C8-4851DBFFB4DA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BC4F1D-5326-4B76-AD6A-AB566F4FF406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00C8513-AB1A-93A1-1BAE-FA47F9E70E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21" name="Organigramme : Procédé 20">
            <a:extLst>
              <a:ext uri="{FF2B5EF4-FFF2-40B4-BE49-F238E27FC236}">
                <a16:creationId xmlns:a16="http://schemas.microsoft.com/office/drawing/2014/main" id="{E22EBFF0-D6DA-5E2B-5D83-7D846448117C}"/>
              </a:ext>
            </a:extLst>
          </p:cNvPr>
          <p:cNvSpPr/>
          <p:nvPr/>
        </p:nvSpPr>
        <p:spPr>
          <a:xfrm>
            <a:off x="13975772" y="7707274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7543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78486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Services d'Atelier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44709" y="1822490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Text 2"/>
          <p:cNvSpPr/>
          <p:nvPr/>
        </p:nvSpPr>
        <p:spPr>
          <a:xfrm>
            <a:off x="6317397" y="1852434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6948726" y="1896904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Préparation PC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948726" y="2383036"/>
            <a:ext cx="6923365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Configuration de PC portables et fixes pour particuliers et entreprises.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6244709" y="3509724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/>
          <p:nvPr/>
        </p:nvSpPr>
        <p:spPr>
          <a:xfrm>
            <a:off x="6317397" y="3539669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6948726" y="3584138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Montage PC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6948726" y="4070271"/>
            <a:ext cx="6923365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Assemblage complet selon les spécifications du client.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244709" y="4850249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6317397" y="4880193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6948726" y="4924663"/>
            <a:ext cx="305907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Réparation Tablettes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6948726" y="5410795"/>
            <a:ext cx="6923365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Intervention sur batteries gonflées, écrans fissurés et autres problèmes.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6244709" y="6537484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7" name="Text 14"/>
          <p:cNvSpPr/>
          <p:nvPr/>
        </p:nvSpPr>
        <p:spPr>
          <a:xfrm>
            <a:off x="6317397" y="6567428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4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6948726" y="6611898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Maintenance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6948726" y="7098030"/>
            <a:ext cx="6923365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Nettoyage physique et logiciel des appareils informatiques.</a:t>
            </a:r>
            <a:endParaRPr lang="en-US" sz="17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5E775B4-61BB-0638-1E40-8DF718991D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041FD57-F7A8-D76B-F609-891BAD96FD36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ENTREPRISE</a:t>
            </a:r>
          </a:p>
        </p:txBody>
      </p:sp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C154ED03-501E-5CFE-67BC-B6ACB284CFF4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6ADD206-2562-8DEA-FE80-105DF2D8D5CD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Missions confiées</a:t>
            </a:r>
          </a:p>
        </p:txBody>
      </p:sp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349ABECE-5E62-84EF-1637-5135A195F3B3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3F4C51F-C0B8-6114-50ED-607D511809E4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26" name="Flèche : droite 25">
            <a:extLst>
              <a:ext uri="{FF2B5EF4-FFF2-40B4-BE49-F238E27FC236}">
                <a16:creationId xmlns:a16="http://schemas.microsoft.com/office/drawing/2014/main" id="{C0F18498-0D91-B034-BF99-9700463B77F3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8376863-2F33-3BD6-D398-807349FCE813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28" name="Organigramme : Procédé 27">
            <a:extLst>
              <a:ext uri="{FF2B5EF4-FFF2-40B4-BE49-F238E27FC236}">
                <a16:creationId xmlns:a16="http://schemas.microsoft.com/office/drawing/2014/main" id="{A0C9D979-A0FC-C07A-3506-FE6F79EDF208}"/>
              </a:ext>
            </a:extLst>
          </p:cNvPr>
          <p:cNvSpPr/>
          <p:nvPr/>
        </p:nvSpPr>
        <p:spPr>
          <a:xfrm>
            <a:off x="13975772" y="7738447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2567583"/>
            <a:ext cx="956869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Services Réseaux Professionnels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3821787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Installation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4394597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Mise en place de serveurs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8309" y="4817031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Installation de TBI dans les écoles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58309" y="5239464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Pose de câblage fibre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587139" y="3821787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Support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87139" y="4394597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Assistance à distance via TeamViewer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587139" y="4817031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Sauvegardes avec NAS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587139" y="5239464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Téléphonie IP avec 3CX</a:t>
            </a:r>
            <a:endParaRPr lang="en-US" sz="17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203B6B8-A497-D34D-712C-005065536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686F9A3-618C-07CE-5B4F-BF9B55D436C3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ENTREPRISE</a:t>
            </a: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88D402C7-B84B-4DB5-8530-01981DA7DB0D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7D6AE1-6D08-61CD-1749-A225CF731CD6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Missions confiées</a:t>
            </a:r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DDDB5826-E8BD-BB4B-3E2F-DE5A706C761E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C10A70-6791-0281-7BC4-20ED91FF27E9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3B4322AC-BDE1-493F-C4F5-DD3BA0CBC519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520680-0B1A-F47A-34B4-9F81D30DD210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19" name="Organigramme : Procédé 18">
            <a:extLst>
              <a:ext uri="{FF2B5EF4-FFF2-40B4-BE49-F238E27FC236}">
                <a16:creationId xmlns:a16="http://schemas.microsoft.com/office/drawing/2014/main" id="{06152673-9A18-2070-BAB8-A497B22BD4BA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246942"/>
            <a:ext cx="8304848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Positionnement Stratégique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36288" y="409801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Emplacement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4584144"/>
            <a:ext cx="3828693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Situé à Sainte-Catherine-lès-Arras, facilement accessible.</a:t>
            </a:r>
            <a:endParaRPr lang="en-US" sz="1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6586" y="4485144"/>
            <a:ext cx="324088" cy="40517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4932" y="278261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Concurrence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4932" y="3268742"/>
            <a:ext cx="3937159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Grandes enseignes (Fnac, Darty) et boutiques locales (AMI PRO, Laptop Informatique).</a:t>
            </a:r>
            <a:endParaRPr lang="en-US" sz="17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6173" y="3093899"/>
            <a:ext cx="324088" cy="40517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4932" y="5413296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Avantage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4932" y="5899428"/>
            <a:ext cx="3937159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Service personnalisé et proximité avec la clientèle.</a:t>
            </a:r>
            <a:endParaRPr lang="en-US" sz="17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6173" y="5876389"/>
            <a:ext cx="324088" cy="40517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5B87DC-E377-F711-760B-CB3A705F0B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ED1BE81-2BFE-BA74-2B04-E46EC1FFFE02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ENTREPRISE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D84471CF-698C-C2D1-D959-E86F47ED5FDE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A7519B-A18C-80C6-FDEE-3E7F73609DBE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Missions confiées</a:t>
            </a: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381CF671-F447-13A6-A1FA-AB17DDFFDFE9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A78A86-5FE1-B6AE-2197-57B7D295EAD8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1A991485-E181-217B-8C8C-7979999F5EDE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AC19059-72C1-EB2C-6049-723126BB4038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23" name="Organigramme : Procédé 22">
            <a:extLst>
              <a:ext uri="{FF2B5EF4-FFF2-40B4-BE49-F238E27FC236}">
                <a16:creationId xmlns:a16="http://schemas.microsoft.com/office/drawing/2014/main" id="{92191E14-21CB-187C-A466-EC6F9C2DE654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2394228"/>
            <a:ext cx="12684681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Positionnement et Développement Durable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3648432"/>
            <a:ext cx="3808452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Avantages Concurrentiels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4221242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Emplacement stratégique à Sainte-Catherine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8309" y="4643676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Service personnalisé face aux grandes enseignes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58309" y="5066109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Proximité et réactivité pour la clientèle locale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587139" y="3648432"/>
            <a:ext cx="3342680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Initiatives Écologiques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87139" y="4221242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Tri sélectif avec trois poubelles dédiées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587139" y="4643676"/>
            <a:ext cx="629257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Recyclage du polystyrène avec la Fonderie De La Scarpe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587139" y="5028352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Flotte de véhicules Tesla et hybrides</a:t>
            </a:r>
            <a:endParaRPr lang="en-US" sz="17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F7D97EB-8897-9294-9CDB-0749F5D63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11EC138-6644-628E-376C-0618EE56AEB4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ENTREPRISE</a:t>
            </a: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2A9684F9-2877-8082-7780-13E3E49F83DC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526146-C4AC-A349-8AA8-E4020DB57C13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Missions confiées</a:t>
            </a:r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48FD3A82-9287-780C-294A-BFA73B88244B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B9D8D7-2261-FB56-4B86-C8592B2032B6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3288B9AC-A816-D60D-9571-2B079294C12B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04A844-5E82-2F7B-95BA-0E7FEEF97220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19" name="Organigramme : Procédé 18">
            <a:extLst>
              <a:ext uri="{FF2B5EF4-FFF2-40B4-BE49-F238E27FC236}">
                <a16:creationId xmlns:a16="http://schemas.microsoft.com/office/drawing/2014/main" id="{BA5F3C7F-962A-A1D3-D28C-CAA0D05B2D8F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44709" y="1695331"/>
            <a:ext cx="7627382" cy="285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Stage en Informatique: Préparation et Configuration de Systèmes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44709" y="4871085"/>
            <a:ext cx="7627382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Un aperçu des missions techniques réalisées durant mon stage, de la préparation des PC à l'intégration dans des environnements professionnels.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6244709" y="6171128"/>
            <a:ext cx="346591" cy="346591"/>
          </a:xfrm>
          <a:prstGeom prst="roundRect">
            <a:avLst>
              <a:gd name="adj" fmla="val 26380043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 3"/>
          <p:cNvSpPr/>
          <p:nvPr/>
        </p:nvSpPr>
        <p:spPr>
          <a:xfrm>
            <a:off x="6699528" y="6154936"/>
            <a:ext cx="2378273" cy="379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endParaRPr lang="en-US" sz="21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29CAA04-7FC3-2F7C-FAB0-938C54B6D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7005FA2-C34D-951C-E024-068F86039C7F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ENTREPRISE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586795BC-1781-E7C3-94E4-E06B927290C8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F07605-A9B2-CBD4-DB8B-FCF9A376209C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Missions confiées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5F9BEC54-FB9C-CDD3-CDE7-9C7D0DB88547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6DC07E-E736-557C-8504-60C0F5BC0EFA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1D22B6D0-F240-A2EC-EA44-20FAEDE9DD76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D45472-2202-FD48-36DC-3EBB62BC277F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16" name="Organigramme : Procédé 15">
            <a:extLst>
              <a:ext uri="{FF2B5EF4-FFF2-40B4-BE49-F238E27FC236}">
                <a16:creationId xmlns:a16="http://schemas.microsoft.com/office/drawing/2014/main" id="{9643BD16-E7D4-29F3-1C04-77D43EF2952F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12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D1BB4FC-52BC-86F2-5716-B67808A3F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79918" cy="744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58309" y="841177"/>
            <a:ext cx="7465695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Préparation des PC Neufs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58309" y="1878806"/>
            <a:ext cx="216575" cy="1612702"/>
          </a:xfrm>
          <a:prstGeom prst="roundRect">
            <a:avLst>
              <a:gd name="adj" fmla="val 42017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Text 2"/>
          <p:cNvSpPr/>
          <p:nvPr/>
        </p:nvSpPr>
        <p:spPr>
          <a:xfrm>
            <a:off x="1191458" y="2095381"/>
            <a:ext cx="3294221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Configuration du BIOS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191458" y="2581513"/>
            <a:ext cx="7194233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Désactivation du Secure Boot. Activation du Network Stack pour la connexion au serveur.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1083231" y="3653909"/>
            <a:ext cx="216575" cy="1612702"/>
          </a:xfrm>
          <a:prstGeom prst="roundRect">
            <a:avLst>
              <a:gd name="adj" fmla="val 42017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1516380" y="3870484"/>
            <a:ext cx="3374588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Nettoyage des disques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16380" y="4356616"/>
            <a:ext cx="6869311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Utilisation de Diskpart pour nettoyer les disques. Commandes: Shift+F10, Diskpart, ListDisk, sel disk 0, clean.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1408271" y="5429012"/>
            <a:ext cx="216575" cy="1959412"/>
          </a:xfrm>
          <a:prstGeom prst="roundRect">
            <a:avLst>
              <a:gd name="adj" fmla="val 42017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1841421" y="5645587"/>
            <a:ext cx="3535085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Installation de Windows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841421" y="6131719"/>
            <a:ext cx="6544270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Contournement de la connexion internet avec oobe\bypassnro. Configuration du compte utilisateur par défaut.</a:t>
            </a:r>
            <a:endParaRPr lang="en-US" sz="17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0477B3-7576-40B4-9346-901EAE296D6F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ENTREPRISE</a:t>
            </a: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EB1DE523-A0F1-6031-54D7-C1325F940FCD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0F31A2-5A16-EB50-DB3B-5909DA7EB355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Missions confiées</a:t>
            </a:r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A25FF6B7-ABF1-ED6D-0A08-F89F30A942B6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786EB2-6674-BB76-E642-9947CDED4EDD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565C83FE-F3B4-8FB4-5BCB-6C7D4846DC53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8AAD7B-64A1-50D3-601E-7145AA171DAF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0B0042E-1086-260D-77BA-E85381BEC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21" name="Organigramme : Procédé 20">
            <a:extLst>
              <a:ext uri="{FF2B5EF4-FFF2-40B4-BE49-F238E27FC236}">
                <a16:creationId xmlns:a16="http://schemas.microsoft.com/office/drawing/2014/main" id="{DF7338EE-0D54-5DF5-883C-FA781D664909}"/>
              </a:ext>
            </a:extLst>
          </p:cNvPr>
          <p:cNvSpPr/>
          <p:nvPr/>
        </p:nvSpPr>
        <p:spPr>
          <a:xfrm>
            <a:off x="13975772" y="7748838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13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C4D67B9-AE0F-6554-2217-4E3471C80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7662" y="0"/>
            <a:ext cx="5632738" cy="750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954048"/>
            <a:ext cx="7432119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Types de Préparations PC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36288" y="3475077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Prépa Pro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3961209"/>
            <a:ext cx="3828693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Configuration pour entreprises. Installation de Chrome, GIMP et LibreOffice.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8309" y="5131237"/>
            <a:ext cx="3828693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Windows Pro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58309" y="5553670"/>
            <a:ext cx="3828693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Paramètres de veille: 30 min</a:t>
            </a:r>
            <a:endParaRPr lang="en-US" sz="17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6586" y="4485144"/>
            <a:ext cx="324088" cy="40517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934932" y="2100024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Prépa Particulier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9934932" y="2586157"/>
            <a:ext cx="3937159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Configuration pour usage personnel. Installation de navigateurs supplémentaires.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9934932" y="3756184"/>
            <a:ext cx="3937159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Windows Famille</a:t>
            </a:r>
            <a:endParaRPr lang="en-US" sz="1700" dirty="0"/>
          </a:p>
        </p:txBody>
      </p:sp>
      <p:sp>
        <p:nvSpPr>
          <p:cNvPr id="12" name="Text 8"/>
          <p:cNvSpPr/>
          <p:nvPr/>
        </p:nvSpPr>
        <p:spPr>
          <a:xfrm>
            <a:off x="9934932" y="4178617"/>
            <a:ext cx="3937159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Chrome, Edge, Firefox</a:t>
            </a:r>
            <a:endParaRPr lang="en-US" sz="17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6173" y="3093899"/>
            <a:ext cx="324088" cy="40517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9934932" y="4850249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Prépa Écoles</a:t>
            </a:r>
            <a:endParaRPr lang="en-US" sz="2200" dirty="0"/>
          </a:p>
        </p:txBody>
      </p:sp>
      <p:sp>
        <p:nvSpPr>
          <p:cNvPr id="16" name="Text 10"/>
          <p:cNvSpPr/>
          <p:nvPr/>
        </p:nvSpPr>
        <p:spPr>
          <a:xfrm>
            <a:off x="9934932" y="5336381"/>
            <a:ext cx="3937159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Configuration pour établissements scolaires. Installation de Chrome, Firefox, GIMP et LibreOffice.</a:t>
            </a:r>
            <a:endParaRPr lang="en-US" sz="1700" dirty="0"/>
          </a:p>
        </p:txBody>
      </p:sp>
      <p:sp>
        <p:nvSpPr>
          <p:cNvPr id="17" name="Text 11"/>
          <p:cNvSpPr/>
          <p:nvPr/>
        </p:nvSpPr>
        <p:spPr>
          <a:xfrm>
            <a:off x="9934932" y="6506408"/>
            <a:ext cx="3937159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Windows Pro</a:t>
            </a:r>
            <a:endParaRPr lang="en-US" sz="1700" dirty="0"/>
          </a:p>
        </p:txBody>
      </p:sp>
      <p:sp>
        <p:nvSpPr>
          <p:cNvPr id="18" name="Text 12"/>
          <p:cNvSpPr/>
          <p:nvPr/>
        </p:nvSpPr>
        <p:spPr>
          <a:xfrm>
            <a:off x="9934932" y="6928842"/>
            <a:ext cx="3937159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Paramètres adaptés</a:t>
            </a:r>
            <a:endParaRPr lang="en-US" sz="170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6173" y="5876389"/>
            <a:ext cx="324088" cy="40517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B3EF6AE-71E9-66A1-1C13-0CF8FFA77E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F907FCE-F544-F754-57D5-1371902F66FB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ENTREPRISE</a:t>
            </a:r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A98E1DEA-B271-E60B-FC2F-1EDDA5C00D38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2734DC-3BA2-F4D2-7296-B55C3D976CCF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Missions confiées</a:t>
            </a:r>
          </a:p>
        </p:txBody>
      </p:sp>
      <p:sp>
        <p:nvSpPr>
          <p:cNvPr id="25" name="Flèche : droite 24">
            <a:extLst>
              <a:ext uri="{FF2B5EF4-FFF2-40B4-BE49-F238E27FC236}">
                <a16:creationId xmlns:a16="http://schemas.microsoft.com/office/drawing/2014/main" id="{299D3E13-D993-782F-4C3E-BA2FD2E744B9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3100AB4-E3CD-D28A-66D2-64528D6F0F06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27" name="Flèche : droite 26">
            <a:extLst>
              <a:ext uri="{FF2B5EF4-FFF2-40B4-BE49-F238E27FC236}">
                <a16:creationId xmlns:a16="http://schemas.microsoft.com/office/drawing/2014/main" id="{2FDFCE56-2528-E860-B143-B2ADF34268F1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5886DD5-0EC6-11D1-DF09-63F4DA91561C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29" name="Organigramme : Procédé 28">
            <a:extLst>
              <a:ext uri="{FF2B5EF4-FFF2-40B4-BE49-F238E27FC236}">
                <a16:creationId xmlns:a16="http://schemas.microsoft.com/office/drawing/2014/main" id="{DC16A6F7-5483-48FC-7F6B-0916FE5885E1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788319"/>
            <a:ext cx="6463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Paramètres Communs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304252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Gestion d'énergie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3615333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Veille après 30 minutes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8309" y="4037767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Extinction après 45 minutes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58309" y="4460200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Désactivation de la veille prolongée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58309" y="5023485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Icônes système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8309" y="559629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Activation de l'icône "PC"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58309" y="6018728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Activation de l'icône "Utilisateur"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587139" y="3042523"/>
            <a:ext cx="3235762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Points de restauration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587139" y="3615333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Configuration à 10 Go (2% du disque)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7587139" y="4037767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Permet plusieurs points de sauvegarde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7587139" y="4601051"/>
            <a:ext cx="2884884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Interface utilisateur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587139" y="5173861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Fond d'écran fleur bleue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587139" y="559629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Désactivation des widgets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587139" y="6018728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Affichage des éléments dans la barre des tâches</a:t>
            </a:r>
            <a:endParaRPr lang="en-US" sz="1700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CEE30FD-B264-18F6-0F4D-80DBCF625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7183" y="7769620"/>
            <a:ext cx="2823217" cy="34671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147E95-DF7C-044E-BF25-96C633BBE65D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ENTREPRISE</a:t>
            </a: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11EEC896-0DE0-605F-40F6-20E10AFE4D0F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D00EBF-8B51-6B8E-D0A4-D7E1EEF6FB7A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Missions confiées</a:t>
            </a:r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83A155B8-8615-8887-EAFC-AE784EB71C08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575148-397D-0DEE-0023-D8ADF8DE5F13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F506750D-ED2F-DD9C-DAFF-0ECA7A114A72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8C0624-C30C-C90C-978F-B25A241AC35B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25" name="Organigramme : Procédé 24">
            <a:extLst>
              <a:ext uri="{FF2B5EF4-FFF2-40B4-BE49-F238E27FC236}">
                <a16:creationId xmlns:a16="http://schemas.microsoft.com/office/drawing/2014/main" id="{7306FE25-B262-0F17-9FAD-14C90AD1ECB6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D5BE8D2-6095-08B3-F117-22E569D46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7183" y="7769620"/>
            <a:ext cx="2823217" cy="34671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5296CB-149F-A351-E9EE-8C610FE0657B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ENTREPRISE</a:t>
            </a: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A9A6FB59-4289-A2D9-0DA2-45347921F74C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577286-3B7C-FC5C-0592-43975226086C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Missions confiées</a:t>
            </a: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85798DDE-7A85-A8C1-3A58-2B424AC9E51D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858CDD-F362-B77C-9EC5-C1196EE5750D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1A9FA541-C342-CA10-B494-82375BEBF7A3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75A894-9FA0-ACC9-A424-9211A677F1FD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10" name="Organigramme : Procédé 9">
            <a:extLst>
              <a:ext uri="{FF2B5EF4-FFF2-40B4-BE49-F238E27FC236}">
                <a16:creationId xmlns:a16="http://schemas.microsoft.com/office/drawing/2014/main" id="{B25C71C8-62EB-5BBF-5771-810368B16CC2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16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00A196DE-B4AC-6BBA-FBCF-44F9946F9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387" y="418416"/>
            <a:ext cx="4922261" cy="655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27FFD266-CE18-AC40-1D8C-D4BAE37A5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298" y="418416"/>
            <a:ext cx="4922260" cy="6550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96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5752CE-5512-543A-889B-C81557B51C8E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ENTREPRISE</a:t>
            </a: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153302DC-7A0C-6B4F-AA89-DF6C152F75C2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D12538-EB47-FFC8-A6A0-1807AD61CE7E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Missions confiées</a:t>
            </a:r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0BBB0B9F-2E4D-134A-A591-01593AB0EE44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33DD32-E627-29EE-2290-EC9347A7905E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DFECC5A5-DCCA-A222-3B18-487493DEB946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2BF86C-07CE-4968-4123-35EF351AA3B1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BD9D32-A188-5974-79EB-1E0722E0E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10" name="Organigramme : Procédé 9">
            <a:extLst>
              <a:ext uri="{FF2B5EF4-FFF2-40B4-BE49-F238E27FC236}">
                <a16:creationId xmlns:a16="http://schemas.microsoft.com/office/drawing/2014/main" id="{9409489B-DEFC-4D83-C4FA-323D9C700EDD}"/>
              </a:ext>
            </a:extLst>
          </p:cNvPr>
          <p:cNvSpPr/>
          <p:nvPr/>
        </p:nvSpPr>
        <p:spPr>
          <a:xfrm>
            <a:off x="13975772" y="7748838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17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AAD81C2-7D17-932A-ABA7-85C18F38A4C6}"/>
              </a:ext>
            </a:extLst>
          </p:cNvPr>
          <p:cNvSpPr txBox="1"/>
          <p:nvPr/>
        </p:nvSpPr>
        <p:spPr>
          <a:xfrm>
            <a:off x="2389909" y="2252337"/>
            <a:ext cx="13897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ACRONIS</a:t>
            </a:r>
          </a:p>
        </p:txBody>
      </p:sp>
      <p:pic>
        <p:nvPicPr>
          <p:cNvPr id="15" name="Image 14" descr="Une image contenant texte, bâtiment, fenêtre, bleu&#10;&#10;Le contenu généré par l’IA peut être incorrect.">
            <a:extLst>
              <a:ext uri="{FF2B5EF4-FFF2-40B4-BE49-F238E27FC236}">
                <a16:creationId xmlns:a16="http://schemas.microsoft.com/office/drawing/2014/main" id="{96908A38-CA6B-08B9-244B-C71EDE8BC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95697" y="1639559"/>
            <a:ext cx="6802595" cy="510194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FBCBFEB-5544-A754-564A-96D5CE620E49}"/>
              </a:ext>
            </a:extLst>
          </p:cNvPr>
          <p:cNvSpPr txBox="1"/>
          <p:nvPr/>
        </p:nvSpPr>
        <p:spPr>
          <a:xfrm>
            <a:off x="7026852" y="3063144"/>
            <a:ext cx="56812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fr-FR" sz="2400" dirty="0"/>
              <a:t>Configuration d’un ordinateur</a:t>
            </a:r>
          </a:p>
          <a:p>
            <a:pPr marL="342900" indent="-342900">
              <a:buFontTx/>
              <a:buAutoNum type="arabicPeriod"/>
            </a:pPr>
            <a:r>
              <a:rPr lang="fr-FR" sz="2400" dirty="0"/>
              <a:t>Réalisation d’une préparation par image  </a:t>
            </a:r>
          </a:p>
          <a:p>
            <a:pPr marL="342900" indent="-342900">
              <a:buAutoNum type="arabicPeriod"/>
            </a:pPr>
            <a:r>
              <a:rPr lang="fr-FR" sz="2400" dirty="0"/>
              <a:t>Serveur PXE en réseau </a:t>
            </a:r>
          </a:p>
          <a:p>
            <a:pPr marL="342900" indent="-342900">
              <a:buAutoNum type="arabicPeriod"/>
            </a:pPr>
            <a:r>
              <a:rPr lang="fr-FR" sz="2400" dirty="0"/>
              <a:t>Récupération de l’image sur les autres ordinateurs </a:t>
            </a:r>
          </a:p>
        </p:txBody>
      </p:sp>
    </p:spTree>
    <p:extLst>
      <p:ext uri="{BB962C8B-B14F-4D97-AF65-F5344CB8AC3E}">
        <p14:creationId xmlns:p14="http://schemas.microsoft.com/office/powerpoint/2010/main" val="1596563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58309" y="820579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Automatisation avec Batch et PowerShell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09" y="2570917"/>
            <a:ext cx="1083231" cy="161270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058114" y="2787491"/>
            <a:ext cx="293965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Création d'interface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058114" y="3273623"/>
            <a:ext cx="6327577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Interface PowerShell avec boutons pour chaque type de préparation. Design avec dégradé bleu-blanc.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09" y="4183618"/>
            <a:ext cx="1083231" cy="161270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058114" y="440019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Fonctionnalités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058114" y="4886325"/>
            <a:ext cx="6327577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Changement automatique du fond d'écran. Activation de l'heure automatique. Désactivation de Microsoft Store.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309" y="5796320"/>
            <a:ext cx="1083231" cy="161270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058114" y="6012894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Mises à jour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058114" y="6499027"/>
            <a:ext cx="6327577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Ouverture automatique des paramètres de mise à jour. Recherche des mises à jour disponibles.</a:t>
            </a:r>
            <a:endParaRPr lang="en-US" sz="17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A002ED-6299-D615-AA66-6F774EE63535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ENTREPRISE</a:t>
            </a: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6BC5F1C1-BC2C-2D62-9408-1354981A255B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398682-7E00-D655-9C9E-637182B57821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Missions confiées</a:t>
            </a:r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8EB3AA5C-3A82-C6C8-AE24-0CBD1F2AE731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6E40CB-739E-067F-97D8-7D0ACD365A74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1F884AFA-CCE1-33FB-AF4D-751A84E70F35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A2AAF3-A2F1-4757-C5E1-1CC7788740CC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FD000A7-7208-5B8A-A2F8-BD5CD71A2D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21" name="Organigramme : Procédé 20">
            <a:extLst>
              <a:ext uri="{FF2B5EF4-FFF2-40B4-BE49-F238E27FC236}">
                <a16:creationId xmlns:a16="http://schemas.microsoft.com/office/drawing/2014/main" id="{09F8ACBC-CBC2-8DF9-5CE5-C94C3E251FF9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18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C64A8B4-026E-7354-C10F-4FCBC8600A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7972" y="1227"/>
            <a:ext cx="5912427" cy="4591729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071EA891-4513-108B-4261-1C9CB323D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8147" y="4655476"/>
            <a:ext cx="5172075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18277" y="576263"/>
            <a:ext cx="7680246" cy="137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Intégration au Domaine Active Directory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6218277" y="2265521"/>
            <a:ext cx="470416" cy="470416"/>
          </a:xfrm>
          <a:prstGeom prst="roundRect">
            <a:avLst>
              <a:gd name="adj" fmla="val 18670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Text 2"/>
          <p:cNvSpPr/>
          <p:nvPr/>
        </p:nvSpPr>
        <p:spPr>
          <a:xfrm>
            <a:off x="6288345" y="2294334"/>
            <a:ext cx="330160" cy="4126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1</a:t>
            </a:r>
            <a:endParaRPr lang="en-US" sz="2550" dirty="0"/>
          </a:p>
        </p:txBody>
      </p:sp>
      <p:sp>
        <p:nvSpPr>
          <p:cNvPr id="6" name="Text 3"/>
          <p:cNvSpPr/>
          <p:nvPr/>
        </p:nvSpPr>
        <p:spPr>
          <a:xfrm>
            <a:off x="6897767" y="2337316"/>
            <a:ext cx="2751415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Sur site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6897767" y="2806541"/>
            <a:ext cx="7000756" cy="668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Vérification du réseau commun entre PC et serveur. Ajout au domaine via les propriétés système.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897767" y="3600807"/>
            <a:ext cx="7000756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Clic droit sur PC &gt; Propriétés &gt; Paramètres système avancés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897767" y="4008358"/>
            <a:ext cx="7000756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Modification du nom d'ordinateur et ajout au domaine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897767" y="4415909"/>
            <a:ext cx="7000756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Redémarrage et vérification de l'appartenance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218277" y="5168503"/>
            <a:ext cx="470416" cy="470416"/>
          </a:xfrm>
          <a:prstGeom prst="roundRect">
            <a:avLst>
              <a:gd name="adj" fmla="val 18670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Text 9"/>
          <p:cNvSpPr/>
          <p:nvPr/>
        </p:nvSpPr>
        <p:spPr>
          <a:xfrm>
            <a:off x="6288345" y="5197316"/>
            <a:ext cx="330160" cy="4126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2</a:t>
            </a:r>
            <a:endParaRPr lang="en-US" sz="2550" dirty="0"/>
          </a:p>
        </p:txBody>
      </p:sp>
      <p:sp>
        <p:nvSpPr>
          <p:cNvPr id="13" name="Text 10"/>
          <p:cNvSpPr/>
          <p:nvPr/>
        </p:nvSpPr>
        <p:spPr>
          <a:xfrm>
            <a:off x="6897767" y="5240298"/>
            <a:ext cx="2751415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À distance</a:t>
            </a:r>
            <a:endParaRPr lang="en-US" sz="2150" dirty="0"/>
          </a:p>
        </p:txBody>
      </p:sp>
      <p:sp>
        <p:nvSpPr>
          <p:cNvPr id="14" name="Text 11"/>
          <p:cNvSpPr/>
          <p:nvPr/>
        </p:nvSpPr>
        <p:spPr>
          <a:xfrm>
            <a:off x="6897767" y="5709523"/>
            <a:ext cx="7000756" cy="668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Utilisation du VPN Zyxel avec certification. Connexion au réseau de l'entreprise à distance.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897767" y="6503789"/>
            <a:ext cx="7000756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Installation et configuration de Zyxel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897767" y="6911340"/>
            <a:ext cx="7000756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Connexion avec les identifiants administrateur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897767" y="7318891"/>
            <a:ext cx="7000756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Même procédure d'ajout au domaine qu'en local</a:t>
            </a:r>
            <a:endParaRPr lang="en-US" sz="1600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6D5D84D-B9AB-9A91-FB01-0F619B3EC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27ABEAF-B97E-3726-478C-49E15B99CC20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ENTREPRISE</a:t>
            </a:r>
          </a:p>
        </p:txBody>
      </p: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E92434A3-B304-414D-CA40-6384D5C86A5B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C8AA9E-83D8-0BC5-DB1F-38EE8117CBAD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Missions confiées</a:t>
            </a:r>
          </a:p>
        </p:txBody>
      </p:sp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35AAAD92-BB2C-000D-D4CA-3C50CDDA05EF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270A1D-C586-976C-7D68-982EC518B064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1ECDD0F3-C431-9E26-6C6E-6094AF5CD65F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C87CC2C-FAE7-6923-C4E8-3C3EF68E390C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26" name="Organigramme : Procédé 25">
            <a:extLst>
              <a:ext uri="{FF2B5EF4-FFF2-40B4-BE49-F238E27FC236}">
                <a16:creationId xmlns:a16="http://schemas.microsoft.com/office/drawing/2014/main" id="{D380E69D-3D23-DA96-75B0-FE6E576281EA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19</a:t>
            </a:r>
          </a:p>
        </p:txBody>
      </p:sp>
      <p:pic>
        <p:nvPicPr>
          <p:cNvPr id="27" name="Image 26" descr="Une image contenant texte, croquis, dessin, tableau blanc&#10;&#10;Le contenu généré par l’IA peut être incorrect.">
            <a:extLst>
              <a:ext uri="{FF2B5EF4-FFF2-40B4-BE49-F238E27FC236}">
                <a16:creationId xmlns:a16="http://schemas.microsoft.com/office/drawing/2014/main" id="{BC9AA668-92AA-134A-082A-F3CFE180D9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847725" y="1334628"/>
            <a:ext cx="4239687" cy="568190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766649"/>
            <a:ext cx="9670137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Installation à la Mairie de Paluelle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3020854"/>
            <a:ext cx="3092410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Transfert de données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3593663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Sauvegarde des codes utilisateurs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8309" y="4016097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Récupération des documents importants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58309" y="4438531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Transfert des images et vidéos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58309" y="5001816"/>
            <a:ext cx="362795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Installation de l'onduleur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8309" y="5574625"/>
            <a:ext cx="629257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Protection contre les pannes de courant. Batterie de 24-48h. Connexion au switch pour surveillance à distance.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587139" y="3020854"/>
            <a:ext cx="4182428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Système de sauvegarde NAS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587139" y="3593663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Configuration avec deux disques durs alternés: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7587139" y="4135279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Un disque pour semaines paires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7587139" y="4557713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Un disque pour semaines impaires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7587139" y="4980146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Sauvegarde automatique quotidienne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7587139" y="5402580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Protection contre les pertes de données</a:t>
            </a:r>
            <a:endParaRPr lang="en-US" sz="17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E75C38D-A77F-B8EF-54BF-C333DBCD0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2705064-7215-884F-F72F-78EE8D4A766E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ENTREPRISE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E0BABF47-8CAA-44DB-3C4C-7004E202119D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3338F2-EAC5-0DAB-5DF4-78DD52E3524B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Missions confiées</a:t>
            </a: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948A4B83-C451-DDA7-6738-7455B3AC43FA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1AEC33-FD69-C81C-82B9-4DA4963A731A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5A5C428B-1FFD-1228-F277-EE12D7147F6D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8F2F4E-E49F-DB6D-8728-6D9F8540BDD4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23" name="Organigramme : Procédé 22">
            <a:extLst>
              <a:ext uri="{FF2B5EF4-FFF2-40B4-BE49-F238E27FC236}">
                <a16:creationId xmlns:a16="http://schemas.microsoft.com/office/drawing/2014/main" id="{1CCEEB35-A602-D34A-F3C7-DB6CBDF12EF7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7543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2408039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Analyse Critique et Apprentissages de Stage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58309" y="4158377"/>
            <a:ext cx="7627382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Une réflexion sur l'expérience acquise pendant quatre semaines de stage dans une entreprise informatique, comparant théorie et pratique.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758309" y="5458420"/>
            <a:ext cx="346591" cy="346591"/>
          </a:xfrm>
          <a:prstGeom prst="roundRect">
            <a:avLst>
              <a:gd name="adj" fmla="val 26380043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 3"/>
          <p:cNvSpPr/>
          <p:nvPr/>
        </p:nvSpPr>
        <p:spPr>
          <a:xfrm>
            <a:off x="1213128" y="5442228"/>
            <a:ext cx="2378273" cy="379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endParaRPr lang="en-US" sz="21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23B7BA-6DE2-8222-A4C1-7C107A0FE853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ENTREPRISE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FB97DE2C-1D1A-0B1F-42D1-C3470DDDCDD3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23E21A-1BEB-5F9E-7BBA-B51AB65C9F82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Missions confiées</a:t>
            </a: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125CBA72-44D8-F7BF-4C6B-DB32DED123FF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B4A617-992B-AD89-CDD7-54D40926EFF9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Analyse critique et apprentissages</a:t>
            </a: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A4DFF27C-4C25-F1E4-C6B6-60B6BD4CAA29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E99DD1-330A-A6B4-7E7F-1110DDF5E731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83CDE1E-315C-095E-152D-161D615AC8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16" name="Organigramme : Procédé 15">
            <a:extLst>
              <a:ext uri="{FF2B5EF4-FFF2-40B4-BE49-F238E27FC236}">
                <a16:creationId xmlns:a16="http://schemas.microsoft.com/office/drawing/2014/main" id="{D1C43EE7-C516-E6FC-3E1D-1DCF189CB681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081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3710464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Théorie vs Pratique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09" y="4748093"/>
            <a:ext cx="6556891" cy="86653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74884" y="5831205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Théorie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974884" y="6317337"/>
            <a:ext cx="612374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Fondamentale pour apprendre les bases. Sert de référence en cas d'oubli.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4748093"/>
            <a:ext cx="6556891" cy="86653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31775" y="5831205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Pratique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531775" y="6317337"/>
            <a:ext cx="612374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Meilleure approche pour apprendre. Permet de résoudre des problématiques variées.</a:t>
            </a:r>
            <a:endParaRPr lang="en-US" sz="17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5164CC1-7C43-5624-BDB2-76F9D79262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4169626-A390-4356-2B12-8F8B1DEFAE7C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ENTREPRISE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0B9B1F2C-7191-628C-651D-0B1BCCEABCB1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B7B5DA-1044-DA20-B29D-A1BDCA14293F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Missions confiées</a:t>
            </a: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DFB68B6F-9C6A-AD4C-0DC1-5BC029B75B3D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9E0118-4E42-AD88-31CA-97150019845F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Analyse critique et apprentissages</a:t>
            </a:r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114F9887-FF03-376D-8E07-1073123FC079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E7189A-FFEE-EFE8-D712-0CC95E8DAD93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18" name="Organigramme : Procédé 17">
            <a:extLst>
              <a:ext uri="{FF2B5EF4-FFF2-40B4-BE49-F238E27FC236}">
                <a16:creationId xmlns:a16="http://schemas.microsoft.com/office/drawing/2014/main" id="{67B4254E-EDBE-9689-002F-CD5F2458C976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199555"/>
            <a:ext cx="6962299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Applications Concrètes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2453759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Sauvegardes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3026569"/>
            <a:ext cx="629257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Compréhension concrète des NAS. Mise en place de systèmes de sauvegarde réels.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8309" y="393656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Serveurs Windows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8309" y="4509373"/>
            <a:ext cx="629257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Utilisation de Windows Server 2022. Gestion du contrôle de domaine.</a:t>
            </a:r>
            <a:endParaRPr lang="en-US" sz="17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7139" y="2480905"/>
            <a:ext cx="6292572" cy="43054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051A11C-9525-6268-6B43-510393970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3E0E8D-56C2-A807-D1EF-A61F042D1741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ENTREPRISE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955DD5E5-E3EA-76BC-36CD-841E0B931816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ED3127-CDD1-27ED-23BD-37BF3035949F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Missions confiées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32B27099-B5FF-75A3-5179-47E7BD9A9A7F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D9B23C-E86B-5D0C-87A9-C1C7A807E4F9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Analyse critique et apprentissages</a:t>
            </a: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5A2E44B3-FE84-238C-FCDF-A4E8EDA0171D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4E1252-AD7A-2F94-20D4-C3352E149679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16" name="Organigramme : Procédé 15">
            <a:extLst>
              <a:ext uri="{FF2B5EF4-FFF2-40B4-BE49-F238E27FC236}">
                <a16:creationId xmlns:a16="http://schemas.microsoft.com/office/drawing/2014/main" id="{C1D123DB-857B-8580-3A32-66FCA40F82AE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58309" y="1455063"/>
            <a:ext cx="7620238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Compétences Techniques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58309" y="2492693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Text 2"/>
          <p:cNvSpPr/>
          <p:nvPr/>
        </p:nvSpPr>
        <p:spPr>
          <a:xfrm>
            <a:off x="830997" y="2522637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462326" y="2567107"/>
            <a:ext cx="2877741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Diagnostic Matériel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462326" y="3053239"/>
            <a:ext cx="6923365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Test des cartes mères avec multimètre. Lecture des circuits électroniques.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58309" y="4179927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/>
          <p:nvPr/>
        </p:nvSpPr>
        <p:spPr>
          <a:xfrm>
            <a:off x="830997" y="4209871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1462326" y="4254341"/>
            <a:ext cx="3665934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Résolution de Problèmes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462326" y="4740473"/>
            <a:ext cx="6923365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Réparation d'alimentations défaillantes. Optimisation des PC lents.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758309" y="5867162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830997" y="5897106"/>
            <a:ext cx="34206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462326" y="5941576"/>
            <a:ext cx="3348395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Administration Réseau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462326" y="6427708"/>
            <a:ext cx="6923365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Configuration de domaines. Gestion des serveurs à distance.</a:t>
            </a:r>
            <a:endParaRPr lang="en-US" sz="17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8DF7C6-9467-7A7C-21B9-B16CD90629BA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ENTREPRISE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58D59791-9930-2457-870F-75F7F1FE1FE8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6725C6-C0E7-7CCF-FDB2-D2C792611F0D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Missions confiées</a:t>
            </a: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B4DA56DC-EF2F-EB49-49B7-03F6283F3A65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8D7E37-860D-BF03-04D9-0ED9B6E20D9A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Analyse critique et apprentissages</a:t>
            </a:r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7BCDDE72-94A5-269E-B193-C2B98B61C10E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D47BC91-1FE6-6F89-5D14-349A65601010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E183601-CFC8-2512-FB53-07E84F2A2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24" name="Organigramme : Procédé 23">
            <a:extLst>
              <a:ext uri="{FF2B5EF4-FFF2-40B4-BE49-F238E27FC236}">
                <a16:creationId xmlns:a16="http://schemas.microsoft.com/office/drawing/2014/main" id="{7749E678-EE2B-3EE4-DB68-BE409A477500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24</a:t>
            </a:r>
          </a:p>
        </p:txBody>
      </p:sp>
      <p:pic>
        <p:nvPicPr>
          <p:cNvPr id="26" name="Image 25" descr="Une image contenant Appareils électroniques, Ingénierie électronique, Composant électronique, Composant de circuit&#10;&#10;Le contenu généré par l’IA peut être incorrect.">
            <a:extLst>
              <a:ext uri="{FF2B5EF4-FFF2-40B4-BE49-F238E27FC236}">
                <a16:creationId xmlns:a16="http://schemas.microsoft.com/office/drawing/2014/main" id="{84C66138-9B59-5F5E-C990-3B199DEDC9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740963" y="778711"/>
            <a:ext cx="6775903" cy="508192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246942"/>
            <a:ext cx="7538085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Organisation d'Entreprise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36288" y="3924657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Réactivité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4410789"/>
            <a:ext cx="3828693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Répondre aux clients rapidement. Prioriser les interventions urgentes.</a:t>
            </a:r>
            <a:endParaRPr lang="en-US" sz="1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6586" y="4485144"/>
            <a:ext cx="324088" cy="40517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4932" y="269593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Classement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4932" y="3182064"/>
            <a:ext cx="3937159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Système de rangement précis. Catégorisation des tâches (SAV, neuf).</a:t>
            </a:r>
            <a:endParaRPr lang="en-US" sz="17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6173" y="3093899"/>
            <a:ext cx="324088" cy="40517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4932" y="515326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Logiciels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4932" y="5639395"/>
            <a:ext cx="3937159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Utilisation de GLPI pour suivre les interventions. 3CX pour la communication.</a:t>
            </a:r>
            <a:endParaRPr lang="en-US" sz="17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6173" y="5876389"/>
            <a:ext cx="324088" cy="40517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A4ABB8A-6738-6ED1-F74E-9A86573539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0570CEF-5624-F173-91AF-597B5F640F4C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ENTREPRISE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8C39F933-9A38-2475-1942-92BF8A186247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755C7C-6AE9-9958-1CD0-3574C42AC157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Missions confiées</a:t>
            </a: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11D5B735-CE0D-5FBC-9B4E-2170C56B7ABE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F4518AC-F097-D699-0C15-ABFD42FBB81E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Analyse critique et apprentissages</a:t>
            </a:r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E18C471A-09AA-1733-0D9F-4F45F4B3A588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BA6CD9-0C43-DB4A-E2B1-514D6E73C646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23" name="Organigramme : Procédé 22">
            <a:extLst>
              <a:ext uri="{FF2B5EF4-FFF2-40B4-BE49-F238E27FC236}">
                <a16:creationId xmlns:a16="http://schemas.microsoft.com/office/drawing/2014/main" id="{E0AF8BC8-1BD2-63AC-3B86-D2688FE6930C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199555"/>
            <a:ext cx="6621423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1F1E1E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Encadrement du Stage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2453759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Maître de Stage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3026569"/>
            <a:ext cx="629257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Benjamin m'a guidé pendant quatre semaines. Il m'a appris à résoudre diverses problématiques.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8309" y="393656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Autres Mentors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8309" y="4509373"/>
            <a:ext cx="629257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Quentin m'a montré le travail de terrain. Teddy m'a initié au support professionnel.</a:t>
            </a:r>
            <a:endParaRPr lang="en-US" sz="17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7139" y="2283476"/>
            <a:ext cx="6292572" cy="43054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2BB369-CA11-3090-BBC2-22BF6A9019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408F2C9-C3F3-7002-E9E8-D5F3882ED045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ENTREPRISE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684CEF1C-A77F-ABEF-1BE6-854A482519F4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03C70E-FA82-5E02-CEC9-D1300AEF9231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Missions confiées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96F10886-DDDD-DF4F-39CF-393AA6959E0A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90DA95-BA31-79AE-038C-E8DF61512C97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Analyse critique et apprentissages</a:t>
            </a: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EA765340-2961-BFEC-97F2-15B2606D59AE}"/>
              </a:ext>
            </a:extLst>
          </p:cNvPr>
          <p:cNvSpPr/>
          <p:nvPr/>
        </p:nvSpPr>
        <p:spPr>
          <a:xfrm>
            <a:off x="833350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FCBF96-E70B-285C-397B-919AFF57CD2F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  <p:sp>
        <p:nvSpPr>
          <p:cNvPr id="16" name="Organigramme : Procédé 15">
            <a:extLst>
              <a:ext uri="{FF2B5EF4-FFF2-40B4-BE49-F238E27FC236}">
                <a16:creationId xmlns:a16="http://schemas.microsoft.com/office/drawing/2014/main" id="{76A43F08-5237-914F-5CDB-EA28321D1BF8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239316" y="534829"/>
            <a:ext cx="6715482" cy="639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1F1E1E"/>
                </a:solidFill>
                <a:ea typeface="Sora Semi Bold" pitchFamily="34" charset="-122"/>
                <a:cs typeface="Sora Semi Bold" pitchFamily="34" charset="-120"/>
              </a:rPr>
              <a:t>Conclusion de Mon Stage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2239316" y="1466255"/>
            <a:ext cx="437555" cy="437555"/>
          </a:xfrm>
          <a:prstGeom prst="roundRect">
            <a:avLst>
              <a:gd name="adj" fmla="val 18671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Text 2"/>
          <p:cNvSpPr/>
          <p:nvPr/>
        </p:nvSpPr>
        <p:spPr>
          <a:xfrm>
            <a:off x="2304503" y="1493044"/>
            <a:ext cx="307062" cy="3838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2871300" y="1533049"/>
            <a:ext cx="3818811" cy="31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Apprentissage professionnel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871300" y="1969651"/>
            <a:ext cx="7150656" cy="622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J'ai découvert le fonctionnement d'une équipe de travail. J'ai appris à organiser un groupe efficacement.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2239316" y="2981087"/>
            <a:ext cx="437555" cy="437555"/>
          </a:xfrm>
          <a:prstGeom prst="roundRect">
            <a:avLst>
              <a:gd name="adj" fmla="val 18671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/>
          <p:nvPr/>
        </p:nvSpPr>
        <p:spPr>
          <a:xfrm>
            <a:off x="2304503" y="3007876"/>
            <a:ext cx="307062" cy="3838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2871300" y="3047881"/>
            <a:ext cx="3498294" cy="31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Développement personnel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2871300" y="3484483"/>
            <a:ext cx="7150656" cy="622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J'ai rencontré de nouvelles personnes enrichissantes. Elles m'ont encouragé à explorer des domaines inconnus.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2239316" y="4495919"/>
            <a:ext cx="437555" cy="437555"/>
          </a:xfrm>
          <a:prstGeom prst="roundRect">
            <a:avLst>
              <a:gd name="adj" fmla="val 18671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2304503" y="4522708"/>
            <a:ext cx="307062" cy="3838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2871300" y="4562713"/>
            <a:ext cx="3081933" cy="31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Compétences acquises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2871300" y="4999315"/>
            <a:ext cx="7150656" cy="622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Mes connaissances en informatique se sont renforcées. Je résous maintenant des problèmes quotidiens sans aide.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2239316" y="6010751"/>
            <a:ext cx="437555" cy="437555"/>
          </a:xfrm>
          <a:prstGeom prst="roundRect">
            <a:avLst>
              <a:gd name="adj" fmla="val 18671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7" name="Text 14"/>
          <p:cNvSpPr/>
          <p:nvPr/>
        </p:nvSpPr>
        <p:spPr>
          <a:xfrm>
            <a:off x="2304503" y="6037540"/>
            <a:ext cx="307062" cy="3838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2871300" y="6077545"/>
            <a:ext cx="2559248" cy="31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B3535"/>
                </a:solidFill>
                <a:ea typeface="Sora Semi Bold" pitchFamily="34" charset="-122"/>
                <a:cs typeface="Sora Semi Bold" pitchFamily="34" charset="-120"/>
              </a:rPr>
              <a:t>Orientation future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2871300" y="6514148"/>
            <a:ext cx="7150656" cy="622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Je souhaite me réorienter vers le Digital. Ce domaine m'intéresse davantage que les réseaux.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2239316" y="7369850"/>
            <a:ext cx="311110" cy="311110"/>
          </a:xfrm>
          <a:prstGeom prst="roundRect">
            <a:avLst>
              <a:gd name="adj" fmla="val 29388594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CB1F8A8-E070-5CB2-0CC1-56A9003B9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7183" y="7800793"/>
            <a:ext cx="2823217" cy="34671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4700165-F763-A23E-04B9-A49041B01DB5}"/>
              </a:ext>
            </a:extLst>
          </p:cNvPr>
          <p:cNvSpPr/>
          <p:nvPr/>
        </p:nvSpPr>
        <p:spPr>
          <a:xfrm>
            <a:off x="228601" y="7717426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ENTREPRISE</a:t>
            </a:r>
          </a:p>
        </p:txBody>
      </p:sp>
      <p:sp>
        <p:nvSpPr>
          <p:cNvPr id="25" name="Flèche : droite 24">
            <a:extLst>
              <a:ext uri="{FF2B5EF4-FFF2-40B4-BE49-F238E27FC236}">
                <a16:creationId xmlns:a16="http://schemas.microsoft.com/office/drawing/2014/main" id="{B823B7B0-43A0-C07A-0FE4-3B05AD6912A3}"/>
              </a:ext>
            </a:extLst>
          </p:cNvPr>
          <p:cNvSpPr/>
          <p:nvPr/>
        </p:nvSpPr>
        <p:spPr>
          <a:xfrm>
            <a:off x="1922318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EC93BA8-70EC-E75B-EE22-18A171B8846A}"/>
              </a:ext>
            </a:extLst>
          </p:cNvPr>
          <p:cNvSpPr/>
          <p:nvPr/>
        </p:nvSpPr>
        <p:spPr>
          <a:xfrm>
            <a:off x="2389909" y="7717426"/>
            <a:ext cx="1891146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Missions confiées</a:t>
            </a:r>
          </a:p>
        </p:txBody>
      </p:sp>
      <p:sp>
        <p:nvSpPr>
          <p:cNvPr id="27" name="Flèche : droite 26">
            <a:extLst>
              <a:ext uri="{FF2B5EF4-FFF2-40B4-BE49-F238E27FC236}">
                <a16:creationId xmlns:a16="http://schemas.microsoft.com/office/drawing/2014/main" id="{5278B785-AB88-8538-9CEA-CA2A174CEA80}"/>
              </a:ext>
            </a:extLst>
          </p:cNvPr>
          <p:cNvSpPr/>
          <p:nvPr/>
        </p:nvSpPr>
        <p:spPr>
          <a:xfrm>
            <a:off x="4374573" y="7811184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4BEFAD-6306-7538-2713-38CC409ADFB1}"/>
              </a:ext>
            </a:extLst>
          </p:cNvPr>
          <p:cNvSpPr/>
          <p:nvPr/>
        </p:nvSpPr>
        <p:spPr>
          <a:xfrm>
            <a:off x="4831773" y="7717426"/>
            <a:ext cx="342900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critique et apprentissages</a:t>
            </a:r>
          </a:p>
        </p:txBody>
      </p:sp>
      <p:sp>
        <p:nvSpPr>
          <p:cNvPr id="29" name="Flèche : droite 28">
            <a:extLst>
              <a:ext uri="{FF2B5EF4-FFF2-40B4-BE49-F238E27FC236}">
                <a16:creationId xmlns:a16="http://schemas.microsoft.com/office/drawing/2014/main" id="{8D6952E3-D49B-DCA1-8791-6D236243C14F}"/>
              </a:ext>
            </a:extLst>
          </p:cNvPr>
          <p:cNvSpPr/>
          <p:nvPr/>
        </p:nvSpPr>
        <p:spPr>
          <a:xfrm>
            <a:off x="8354289" y="7815332"/>
            <a:ext cx="384464" cy="14825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944745D-3828-4753-88C1-B0B80411FE23}"/>
              </a:ext>
            </a:extLst>
          </p:cNvPr>
          <p:cNvSpPr/>
          <p:nvPr/>
        </p:nvSpPr>
        <p:spPr>
          <a:xfrm>
            <a:off x="8832268" y="7711955"/>
            <a:ext cx="1610590" cy="346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Conclusion</a:t>
            </a:r>
          </a:p>
        </p:txBody>
      </p:sp>
      <p:sp>
        <p:nvSpPr>
          <p:cNvPr id="31" name="Organigramme : Procédé 30">
            <a:extLst>
              <a:ext uri="{FF2B5EF4-FFF2-40B4-BE49-F238E27FC236}">
                <a16:creationId xmlns:a16="http://schemas.microsoft.com/office/drawing/2014/main" id="{B84E9332-C06B-C3B4-ED7D-4DC2A2172B71}"/>
              </a:ext>
            </a:extLst>
          </p:cNvPr>
          <p:cNvSpPr/>
          <p:nvPr/>
        </p:nvSpPr>
        <p:spPr>
          <a:xfrm>
            <a:off x="13975772" y="7759229"/>
            <a:ext cx="519546" cy="34671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1377</Words>
  <Application>Microsoft Office PowerPoint</Application>
  <PresentationFormat>Personnalisé</PresentationFormat>
  <Paragraphs>351</Paragraphs>
  <Slides>27</Slides>
  <Notes>24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1" baseType="lpstr">
      <vt:lpstr>Sora Semi Bold</vt:lpstr>
      <vt:lpstr>Sora Light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sandrine clement</dc:creator>
  <cp:lastModifiedBy>CLEMENT Tom</cp:lastModifiedBy>
  <cp:revision>3</cp:revision>
  <dcterms:created xsi:type="dcterms:W3CDTF">2025-06-23T08:00:26Z</dcterms:created>
  <dcterms:modified xsi:type="dcterms:W3CDTF">2025-06-23T21:27:46Z</dcterms:modified>
</cp:coreProperties>
</file>